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46" r:id="rId5"/>
    <p:sldId id="467" r:id="rId6"/>
    <p:sldId id="376" r:id="rId7"/>
    <p:sldId id="450" r:id="rId8"/>
    <p:sldId id="457" r:id="rId9"/>
    <p:sldId id="454" r:id="rId10"/>
    <p:sldId id="459" r:id="rId11"/>
    <p:sldId id="453" r:id="rId12"/>
    <p:sldId id="468" r:id="rId13"/>
    <p:sldId id="460" r:id="rId14"/>
    <p:sldId id="461" r:id="rId15"/>
    <p:sldId id="466" r:id="rId16"/>
    <p:sldId id="458" r:id="rId17"/>
    <p:sldId id="455" r:id="rId18"/>
    <p:sldId id="469" r:id="rId19"/>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346"/>
            <p14:sldId id="467"/>
            <p14:sldId id="376"/>
            <p14:sldId id="450"/>
            <p14:sldId id="457"/>
            <p14:sldId id="454"/>
            <p14:sldId id="459"/>
            <p14:sldId id="453"/>
            <p14:sldId id="468"/>
            <p14:sldId id="460"/>
            <p14:sldId id="461"/>
            <p14:sldId id="466"/>
            <p14:sldId id="458"/>
            <p14:sldId id="455"/>
          </p14:sldIdLst>
        </p14:section>
        <p14:section name="Standaardsectie" id="{B7D6DEA5-C2DA-4ACF-96D8-D2EC16B6A180}">
          <p14:sldIdLst>
            <p14:sldId id="4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955C31FE-325C-46E6-931B-B5EBCDF06D67}"/>
    <pc:docChg chg="custSel delSld modSld modSection">
      <pc:chgData name="Stijn Weijermars" userId="e364d0b9-009e-4116-b78a-a86aed516e71" providerId="ADAL" clId="{955C31FE-325C-46E6-931B-B5EBCDF06D67}" dt="2020-11-24T09:53:03.410" v="6" actId="478"/>
      <pc:docMkLst>
        <pc:docMk/>
      </pc:docMkLst>
      <pc:sldChg chg="delSp modSp mod delAnim">
        <pc:chgData name="Stijn Weijermars" userId="e364d0b9-009e-4116-b78a-a86aed516e71" providerId="ADAL" clId="{955C31FE-325C-46E6-931B-B5EBCDF06D67}" dt="2020-11-24T09:53:03.410" v="6" actId="478"/>
        <pc:sldMkLst>
          <pc:docMk/>
          <pc:sldMk cId="857587922" sldId="453"/>
        </pc:sldMkLst>
        <pc:picChg chg="del mod">
          <ac:chgData name="Stijn Weijermars" userId="e364d0b9-009e-4116-b78a-a86aed516e71" providerId="ADAL" clId="{955C31FE-325C-46E6-931B-B5EBCDF06D67}" dt="2020-11-24T09:53:02.242" v="4" actId="478"/>
          <ac:picMkLst>
            <pc:docMk/>
            <pc:sldMk cId="857587922" sldId="453"/>
            <ac:picMk id="4" creationId="{E7A49897-6344-4441-A9BE-AC7BC0924E95}"/>
          </ac:picMkLst>
        </pc:picChg>
        <pc:picChg chg="del">
          <ac:chgData name="Stijn Weijermars" userId="e364d0b9-009e-4116-b78a-a86aed516e71" providerId="ADAL" clId="{955C31FE-325C-46E6-931B-B5EBCDF06D67}" dt="2020-11-24T09:53:03.410" v="6" actId="478"/>
          <ac:picMkLst>
            <pc:docMk/>
            <pc:sldMk cId="857587922" sldId="453"/>
            <ac:picMk id="7" creationId="{54750D98-39BA-46B1-9EA5-6EFD57F00E14}"/>
          </ac:picMkLst>
        </pc:picChg>
        <pc:picChg chg="del">
          <ac:chgData name="Stijn Weijermars" userId="e364d0b9-009e-4116-b78a-a86aed516e71" providerId="ADAL" clId="{955C31FE-325C-46E6-931B-B5EBCDF06D67}" dt="2020-11-24T09:53:02.827" v="5" actId="478"/>
          <ac:picMkLst>
            <pc:docMk/>
            <pc:sldMk cId="857587922" sldId="453"/>
            <ac:picMk id="8" creationId="{FD8BF9E8-C226-4FA6-9100-B73158452351}"/>
          </ac:picMkLst>
        </pc:picChg>
      </pc:sldChg>
      <pc:sldChg chg="del">
        <pc:chgData name="Stijn Weijermars" userId="e364d0b9-009e-4116-b78a-a86aed516e71" providerId="ADAL" clId="{955C31FE-325C-46E6-931B-B5EBCDF06D67}" dt="2020-11-24T09:50:44.439" v="0" actId="47"/>
        <pc:sldMkLst>
          <pc:docMk/>
          <pc:sldMk cId="2613425479" sldId="462"/>
        </pc:sldMkLst>
      </pc:sldChg>
      <pc:sldChg chg="del">
        <pc:chgData name="Stijn Weijermars" userId="e364d0b9-009e-4116-b78a-a86aed516e71" providerId="ADAL" clId="{955C31FE-325C-46E6-931B-B5EBCDF06D67}" dt="2020-11-24T09:50:45.322" v="1" actId="47"/>
        <pc:sldMkLst>
          <pc:docMk/>
          <pc:sldMk cId="2157761795" sldId="463"/>
        </pc:sldMkLst>
      </pc:sldChg>
      <pc:sldChg chg="del">
        <pc:chgData name="Stijn Weijermars" userId="e364d0b9-009e-4116-b78a-a86aed516e71" providerId="ADAL" clId="{955C31FE-325C-46E6-931B-B5EBCDF06D67}" dt="2020-11-24T09:50:46.209" v="2" actId="47"/>
        <pc:sldMkLst>
          <pc:docMk/>
          <pc:sldMk cId="3546287736" sldId="4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24-11-2020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Regiem: de verdeling van de totale hoeveelheid water die een rivier per jaar afvoert.</a:t>
            </a:r>
          </a:p>
          <a:p>
            <a:r>
              <a:rPr lang="nl-NL" dirty="0"/>
              <a:t>Stroomgebied: het verzamelgebied van een rivier. Het wordt begrensd door een waterscheiding.</a:t>
            </a:r>
          </a:p>
          <a:p>
            <a:r>
              <a:rPr lang="nl-NL" dirty="0"/>
              <a:t>Debiet: hoeveelheid doorstromend water (in m</a:t>
            </a:r>
            <a:r>
              <a:rPr lang="nl-NL" baseline="30000" dirty="0"/>
              <a:t>3</a:t>
            </a:r>
            <a:r>
              <a:rPr lang="nl-NL" dirty="0"/>
              <a:t>/s)</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3</a:t>
            </a:fld>
            <a:endParaRPr lang="nl-NL"/>
          </a:p>
        </p:txBody>
      </p:sp>
    </p:spTree>
    <p:extLst>
      <p:ext uri="{BB962C8B-B14F-4D97-AF65-F5344CB8AC3E}">
        <p14:creationId xmlns:p14="http://schemas.microsoft.com/office/powerpoint/2010/main" val="151143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24-11-2020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heliconnl.sharepoint.com/sites/msteams_b782e2/Gedeelde%20documenten/Expertvakken/Water%20en%20energie/Leerjaar%201/De%20wereld%20en%20ik/pws04_Anders_omgaan_met_wate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opotijdreis.nl/" TargetMode="External"/><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5000" r="-5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pPr algn="ctr"/>
            <a:r>
              <a:rPr lang="nl-NL" dirty="0"/>
              <a:t>De wereld en ik</a:t>
            </a:r>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vert="horz" lIns="91440" tIns="45720" rIns="91440" bIns="45720" rtlCol="0" anchor="t">
            <a:normAutofit/>
          </a:bodyPr>
          <a:lstStyle/>
          <a:p>
            <a:pPr marL="0" indent="0">
              <a:buNone/>
            </a:pPr>
            <a:r>
              <a:rPr lang="nl-NL" sz="4000" dirty="0">
                <a:latin typeface="Arial"/>
                <a:cs typeface="Arial"/>
              </a:rPr>
              <a:t>Verloop van een rivier</a:t>
            </a:r>
            <a:endParaRPr lang="nl-NL" sz="4000"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114308" y="5105400"/>
            <a:ext cx="3972068"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t>24 November  2020</a:t>
            </a:r>
          </a:p>
          <a:p>
            <a:r>
              <a:rPr lang="nl-NL" sz="2400" dirty="0"/>
              <a:t>Jaar 1 – Periode 2</a:t>
            </a:r>
          </a:p>
          <a:p>
            <a:r>
              <a:rPr lang="nl-NL" sz="2400" dirty="0"/>
              <a:t>Les 3</a:t>
            </a:r>
          </a:p>
        </p:txBody>
      </p:sp>
    </p:spTree>
    <p:extLst>
      <p:ext uri="{BB962C8B-B14F-4D97-AF65-F5344CB8AC3E}">
        <p14:creationId xmlns:p14="http://schemas.microsoft.com/office/powerpoint/2010/main" val="16369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7778-B3D9-471B-99CD-01FC1BC6E99E}"/>
              </a:ext>
            </a:extLst>
          </p:cNvPr>
          <p:cNvSpPr>
            <a:spLocks noGrp="1"/>
          </p:cNvSpPr>
          <p:nvPr>
            <p:ph type="title"/>
          </p:nvPr>
        </p:nvSpPr>
        <p:spPr/>
        <p:txBody>
          <a:bodyPr/>
          <a:lstStyle/>
          <a:p>
            <a:r>
              <a:rPr lang="nl-NL" dirty="0"/>
              <a:t>Vertragingstijd</a:t>
            </a:r>
          </a:p>
        </p:txBody>
      </p:sp>
      <p:sp>
        <p:nvSpPr>
          <p:cNvPr id="3" name="Tijdelijke aanduiding voor inhoud 2">
            <a:extLst>
              <a:ext uri="{FF2B5EF4-FFF2-40B4-BE49-F238E27FC236}">
                <a16:creationId xmlns:a16="http://schemas.microsoft.com/office/drawing/2014/main" id="{AAE74C4D-23FD-4737-8C41-BCB6909B017B}"/>
              </a:ext>
            </a:extLst>
          </p:cNvPr>
          <p:cNvSpPr>
            <a:spLocks noGrp="1"/>
          </p:cNvSpPr>
          <p:nvPr>
            <p:ph idx="1"/>
          </p:nvPr>
        </p:nvSpPr>
        <p:spPr/>
        <p:txBody>
          <a:bodyPr/>
          <a:lstStyle/>
          <a:p>
            <a:r>
              <a:rPr lang="nl-NL" dirty="0"/>
              <a:t>Neerslag in het stroomgebied van een rivier, heeft tijd nodig om de rivier te bereiken. Die tijd is de vertragingstijd. </a:t>
            </a:r>
          </a:p>
          <a:p>
            <a:r>
              <a:rPr lang="nl-NL" dirty="0"/>
              <a:t>Die is kort als het water op een harde bodem valt waarin het niet weg kan zakken. </a:t>
            </a:r>
          </a:p>
          <a:p>
            <a:r>
              <a:rPr lang="nl-NL" dirty="0"/>
              <a:t>De vertragingstijd is lang als het water op een zachte bodem valt, daarin wegzakt en via de bodem uiteindelijk de hoofdrivier bereikt.</a:t>
            </a:r>
          </a:p>
        </p:txBody>
      </p:sp>
    </p:spTree>
    <p:extLst>
      <p:ext uri="{BB962C8B-B14F-4D97-AF65-F5344CB8AC3E}">
        <p14:creationId xmlns:p14="http://schemas.microsoft.com/office/powerpoint/2010/main" val="307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C6436-45BF-4EE2-85FE-AE662434DC30}"/>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B93EFC6A-7A5B-4716-9339-C8DC34621729}"/>
              </a:ext>
            </a:extLst>
          </p:cNvPr>
          <p:cNvSpPr>
            <a:spLocks noGrp="1"/>
          </p:cNvSpPr>
          <p:nvPr>
            <p:ph idx="1"/>
          </p:nvPr>
        </p:nvSpPr>
        <p:spPr/>
        <p:txBody>
          <a:bodyPr/>
          <a:lstStyle/>
          <a:p>
            <a:r>
              <a:rPr lang="nl-NL" dirty="0"/>
              <a:t>Nederland wordt ook wel het afvoerputje genoemd… Veel water moet via ons land naar de zee</a:t>
            </a:r>
          </a:p>
          <a:p>
            <a:r>
              <a:rPr lang="nl-NL" dirty="0"/>
              <a:t>Vroeger was het advies water zo snel mogelijk af te voeren naar de rivier en de zee</a:t>
            </a:r>
          </a:p>
          <a:p>
            <a:r>
              <a:rPr lang="nl-NL" dirty="0"/>
              <a:t>Sinds 2000 trendbreuk &gt; </a:t>
            </a:r>
            <a:r>
              <a:rPr lang="nl-NL" i="1" dirty="0"/>
              <a:t>Anders omgaan met water Waterbeleid voor de 21e eeuw</a:t>
            </a:r>
          </a:p>
          <a:p>
            <a:pPr lvl="1"/>
            <a:r>
              <a:rPr lang="nl-NL" dirty="0"/>
              <a:t>Anticiperen in plaats van reageren</a:t>
            </a:r>
          </a:p>
          <a:p>
            <a:pPr lvl="1"/>
            <a:r>
              <a:rPr lang="nl-NL" dirty="0"/>
              <a:t>Méér ruimte naast techniek</a:t>
            </a:r>
          </a:p>
          <a:p>
            <a:pPr lvl="1"/>
            <a:r>
              <a:rPr lang="nl-NL" dirty="0"/>
              <a:t>Verantwoordelijkheden niet afwentelen</a:t>
            </a:r>
            <a:endParaRPr lang="nl-NL" i="1" dirty="0"/>
          </a:p>
        </p:txBody>
      </p:sp>
      <p:pic>
        <p:nvPicPr>
          <p:cNvPr id="4" name="Afbeelding 3">
            <a:hlinkClick r:id="rId2"/>
            <a:extLst>
              <a:ext uri="{FF2B5EF4-FFF2-40B4-BE49-F238E27FC236}">
                <a16:creationId xmlns:a16="http://schemas.microsoft.com/office/drawing/2014/main" id="{0AD7D686-C42F-46C5-8571-0241D1C52B26}"/>
              </a:ext>
            </a:extLst>
          </p:cNvPr>
          <p:cNvPicPr>
            <a:picLocks noChangeAspect="1"/>
          </p:cNvPicPr>
          <p:nvPr/>
        </p:nvPicPr>
        <p:blipFill>
          <a:blip r:embed="rId3"/>
          <a:stretch>
            <a:fillRect/>
          </a:stretch>
        </p:blipFill>
        <p:spPr>
          <a:xfrm>
            <a:off x="9032272" y="3758961"/>
            <a:ext cx="2196211" cy="2766383"/>
          </a:xfrm>
          <a:prstGeom prst="rect">
            <a:avLst/>
          </a:prstGeom>
        </p:spPr>
      </p:pic>
    </p:spTree>
    <p:extLst>
      <p:ext uri="{BB962C8B-B14F-4D97-AF65-F5344CB8AC3E}">
        <p14:creationId xmlns:p14="http://schemas.microsoft.com/office/powerpoint/2010/main" val="38336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542B692-499A-49A9-901D-7FE84C7F659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Lst>
          </a:blip>
          <a:srcRect t="14757" b="4005"/>
          <a:stretch/>
        </p:blipFill>
        <p:spPr>
          <a:xfrm>
            <a:off x="-3583125" y="0"/>
            <a:ext cx="15775125" cy="7208668"/>
          </a:xfrm>
          <a:prstGeom prst="rect">
            <a:avLst/>
          </a:prstGeom>
          <a:effectLst>
            <a:outerShdw blurRad="762000" dist="50800" dir="5400000" sx="1000" sy="1000" algn="ctr" rotWithShape="0">
              <a:srgbClr val="000000">
                <a:alpha val="0"/>
              </a:srgbClr>
            </a:outerShdw>
          </a:effectLst>
        </p:spPr>
      </p:pic>
      <p:sp>
        <p:nvSpPr>
          <p:cNvPr id="2" name="Titel 1">
            <a:extLst>
              <a:ext uri="{FF2B5EF4-FFF2-40B4-BE49-F238E27FC236}">
                <a16:creationId xmlns:a16="http://schemas.microsoft.com/office/drawing/2014/main" id="{FB21BE35-4714-42CC-A1B6-5BD01EA1D61F}"/>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7EDAD9EC-9119-4F5C-AF6D-6D958ECEDBB1}"/>
              </a:ext>
            </a:extLst>
          </p:cNvPr>
          <p:cNvSpPr>
            <a:spLocks noGrp="1"/>
          </p:cNvSpPr>
          <p:nvPr>
            <p:ph sz="half" idx="1"/>
          </p:nvPr>
        </p:nvSpPr>
        <p:spPr>
          <a:xfrm>
            <a:off x="1970842" y="1600201"/>
            <a:ext cx="4023557" cy="4525963"/>
          </a:xfrm>
        </p:spPr>
        <p:txBody>
          <a:bodyPr>
            <a:normAutofit/>
          </a:bodyPr>
          <a:lstStyle/>
          <a:p>
            <a:pPr lvl="1"/>
            <a:r>
              <a:rPr lang="nl-NL" dirty="0"/>
              <a:t>Aa of </a:t>
            </a:r>
            <a:r>
              <a:rPr lang="nl-NL" dirty="0" err="1"/>
              <a:t>Weerijs</a:t>
            </a:r>
            <a:endParaRPr lang="nl-NL" dirty="0"/>
          </a:p>
          <a:p>
            <a:pPr lvl="1"/>
            <a:r>
              <a:rPr lang="nl-NL" dirty="0"/>
              <a:t>Mark</a:t>
            </a:r>
          </a:p>
          <a:p>
            <a:pPr lvl="1"/>
            <a:r>
              <a:rPr lang="nl-NL" dirty="0"/>
              <a:t>Leij</a:t>
            </a:r>
          </a:p>
          <a:p>
            <a:pPr lvl="1"/>
            <a:r>
              <a:rPr lang="nl-NL" dirty="0" err="1"/>
              <a:t>Essche</a:t>
            </a:r>
            <a:r>
              <a:rPr lang="nl-NL" dirty="0"/>
              <a:t> stroom</a:t>
            </a:r>
          </a:p>
          <a:p>
            <a:pPr lvl="1"/>
            <a:r>
              <a:rPr lang="nl-NL" dirty="0"/>
              <a:t>Dommel </a:t>
            </a:r>
          </a:p>
          <a:p>
            <a:pPr lvl="1"/>
            <a:r>
              <a:rPr lang="nl-NL" dirty="0"/>
              <a:t>Aa</a:t>
            </a:r>
          </a:p>
          <a:p>
            <a:pPr lvl="1"/>
            <a:r>
              <a:rPr lang="nl-NL" dirty="0"/>
              <a:t>Hunze</a:t>
            </a:r>
          </a:p>
          <a:p>
            <a:pPr lvl="1"/>
            <a:r>
              <a:rPr lang="nl-NL" dirty="0"/>
              <a:t>Ruiten Aa</a:t>
            </a:r>
          </a:p>
          <a:p>
            <a:pPr lvl="1"/>
            <a:endParaRPr lang="nl-NL" dirty="0"/>
          </a:p>
        </p:txBody>
      </p:sp>
      <p:sp>
        <p:nvSpPr>
          <p:cNvPr id="4" name="Tijdelijke aanduiding voor inhoud 3">
            <a:extLst>
              <a:ext uri="{FF2B5EF4-FFF2-40B4-BE49-F238E27FC236}">
                <a16:creationId xmlns:a16="http://schemas.microsoft.com/office/drawing/2014/main" id="{B6C25B8C-4349-4155-9513-4EB1956195F2}"/>
              </a:ext>
            </a:extLst>
          </p:cNvPr>
          <p:cNvSpPr>
            <a:spLocks noGrp="1"/>
          </p:cNvSpPr>
          <p:nvPr>
            <p:ph sz="half" idx="2"/>
          </p:nvPr>
        </p:nvSpPr>
        <p:spPr/>
        <p:txBody>
          <a:bodyPr/>
          <a:lstStyle/>
          <a:p>
            <a:r>
              <a:rPr lang="nl-NL" dirty="0"/>
              <a:t>Kies een beek en bekijk de verandering van de beek vanaf 1900</a:t>
            </a:r>
          </a:p>
          <a:p>
            <a:r>
              <a:rPr lang="nl-NL" dirty="0"/>
              <a:t>Geef een tijdsbeeld van 4 momenten en beschrijf hoe de beek veranderd is</a:t>
            </a:r>
          </a:p>
          <a:p>
            <a:r>
              <a:rPr lang="nl-NL" dirty="0"/>
              <a:t>Wat is het effect op de vertragingstijd en hoe past dit in de huidige trend?</a:t>
            </a:r>
          </a:p>
          <a:p>
            <a:pPr lvl="1"/>
            <a:endParaRPr lang="nl-NL" dirty="0"/>
          </a:p>
        </p:txBody>
      </p:sp>
    </p:spTree>
    <p:extLst>
      <p:ext uri="{BB962C8B-B14F-4D97-AF65-F5344CB8AC3E}">
        <p14:creationId xmlns:p14="http://schemas.microsoft.com/office/powerpoint/2010/main" val="4129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C3E11-9343-449F-9F34-1B0101EBEADA}"/>
              </a:ext>
            </a:extLst>
          </p:cNvPr>
          <p:cNvSpPr>
            <a:spLocks noGrp="1"/>
          </p:cNvSpPr>
          <p:nvPr>
            <p:ph type="title"/>
          </p:nvPr>
        </p:nvSpPr>
        <p:spPr/>
        <p:txBody>
          <a:bodyPr/>
          <a:lstStyle/>
          <a:p>
            <a:r>
              <a:rPr lang="nl-NL" dirty="0"/>
              <a:t>Vragen bij Rivieren</a:t>
            </a:r>
          </a:p>
        </p:txBody>
      </p:sp>
      <p:sp>
        <p:nvSpPr>
          <p:cNvPr id="3" name="Tijdelijke aanduiding voor inhoud 2">
            <a:extLst>
              <a:ext uri="{FF2B5EF4-FFF2-40B4-BE49-F238E27FC236}">
                <a16:creationId xmlns:a16="http://schemas.microsoft.com/office/drawing/2014/main" id="{6D42B4C9-E331-4565-8D27-89F355C598B6}"/>
              </a:ext>
            </a:extLst>
          </p:cNvPr>
          <p:cNvSpPr>
            <a:spLocks noGrp="1"/>
          </p:cNvSpPr>
          <p:nvPr>
            <p:ph idx="1"/>
          </p:nvPr>
        </p:nvSpPr>
        <p:spPr/>
        <p:txBody>
          <a:bodyPr>
            <a:normAutofit/>
          </a:bodyPr>
          <a:lstStyle/>
          <a:p>
            <a:r>
              <a:rPr lang="nl-NL" dirty="0"/>
              <a:t>Vindt er in de bovenloop ook afzetting van materialen plaats?</a:t>
            </a:r>
          </a:p>
          <a:p>
            <a:r>
              <a:rPr lang="nl-NL" dirty="0"/>
              <a:t>Hoe kun je aan de samenstelling van afzettingen in en langs een rivier zien of je bij de middenloop of de benedenloop van die rivier bent?</a:t>
            </a:r>
          </a:p>
          <a:p>
            <a:r>
              <a:rPr lang="nl-NL" dirty="0"/>
              <a:t>Verklaar je antwoorden aan de hand van verhang en stroomsnelheid.</a:t>
            </a:r>
          </a:p>
        </p:txBody>
      </p:sp>
    </p:spTree>
    <p:extLst>
      <p:ext uri="{BB962C8B-B14F-4D97-AF65-F5344CB8AC3E}">
        <p14:creationId xmlns:p14="http://schemas.microsoft.com/office/powerpoint/2010/main" val="165534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F71E-7DF2-4FA6-8E58-FFC6D1C483C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CB5A1F-207A-46CD-A8F6-5E7B464E03F6}"/>
              </a:ext>
            </a:extLst>
          </p:cNvPr>
          <p:cNvSpPr>
            <a:spLocks noGrp="1"/>
          </p:cNvSpPr>
          <p:nvPr>
            <p:ph idx="1"/>
          </p:nvPr>
        </p:nvSpPr>
        <p:spPr/>
        <p:txBody>
          <a:bodyPr/>
          <a:lstStyle/>
          <a:p>
            <a:r>
              <a:rPr lang="nl-NL" dirty="0">
                <a:hlinkClick r:id="rId2"/>
              </a:rPr>
              <a:t>https://waterinfo.rws.nl/#!/kaart/waterafvoer/</a:t>
            </a:r>
            <a:endParaRPr lang="nl-NL" dirty="0"/>
          </a:p>
          <a:p>
            <a:r>
              <a:rPr lang="nl-NL" dirty="0">
                <a:hlinkClick r:id="rId3"/>
              </a:rPr>
              <a:t>https://www.topotijdreis.nl/</a:t>
            </a:r>
            <a:endParaRPr lang="nl-NL" dirty="0"/>
          </a:p>
        </p:txBody>
      </p:sp>
    </p:spTree>
    <p:extLst>
      <p:ext uri="{BB962C8B-B14F-4D97-AF65-F5344CB8AC3E}">
        <p14:creationId xmlns:p14="http://schemas.microsoft.com/office/powerpoint/2010/main" val="132902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CA38685-7E45-4174-9853-8C99074458F1}"/>
              </a:ext>
            </a:extLst>
          </p:cNvPr>
          <p:cNvPicPr>
            <a:picLocks noGrp="1" noChangeAspect="1"/>
          </p:cNvPicPr>
          <p:nvPr>
            <p:ph idx="1"/>
          </p:nvPr>
        </p:nvPicPr>
        <p:blipFill rotWithShape="1">
          <a:blip r:embed="rId2"/>
          <a:srcRect l="1056" r="772"/>
          <a:stretch/>
        </p:blipFill>
        <p:spPr>
          <a:xfrm>
            <a:off x="3317132" y="0"/>
            <a:ext cx="8657617" cy="6488349"/>
          </a:xfrm>
        </p:spPr>
      </p:pic>
    </p:spTree>
    <p:extLst>
      <p:ext uri="{BB962C8B-B14F-4D97-AF65-F5344CB8AC3E}">
        <p14:creationId xmlns:p14="http://schemas.microsoft.com/office/powerpoint/2010/main" val="137276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39F04-EA9F-48B6-8E48-A2D367B6D0BE}"/>
              </a:ext>
            </a:extLst>
          </p:cNvPr>
          <p:cNvSpPr>
            <a:spLocks noGrp="1"/>
          </p:cNvSpPr>
          <p:nvPr>
            <p:ph type="title"/>
          </p:nvPr>
        </p:nvSpPr>
        <p:spPr/>
        <p:txBody>
          <a:bodyPr/>
          <a:lstStyle/>
          <a:p>
            <a:r>
              <a:rPr lang="nl-NL" dirty="0"/>
              <a:t>Terugblik </a:t>
            </a:r>
          </a:p>
        </p:txBody>
      </p:sp>
      <p:sp>
        <p:nvSpPr>
          <p:cNvPr id="3" name="Tijdelijke aanduiding voor inhoud 2">
            <a:extLst>
              <a:ext uri="{FF2B5EF4-FFF2-40B4-BE49-F238E27FC236}">
                <a16:creationId xmlns:a16="http://schemas.microsoft.com/office/drawing/2014/main" id="{883375A8-F1E6-4375-A041-EEF568C6101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6588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an 7">
            <a:extLst>
              <a:ext uri="{FF2B5EF4-FFF2-40B4-BE49-F238E27FC236}">
                <a16:creationId xmlns:a16="http://schemas.microsoft.com/office/drawing/2014/main" id="{B95B92DE-B9DF-4645-9624-CFF06C78A22A}"/>
              </a:ext>
            </a:extLst>
          </p:cNvPr>
          <p:cNvSpPr/>
          <p:nvPr/>
        </p:nvSpPr>
        <p:spPr>
          <a:xfrm rot="10464721">
            <a:off x="1279573" y="4086478"/>
            <a:ext cx="1515057" cy="2956053"/>
          </a:xfrm>
          <a:prstGeom prst="moon">
            <a:avLst>
              <a:gd name="adj" fmla="val 8102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7BF156A-E3CB-463B-A074-9D3021B2F7FA}"/>
              </a:ext>
            </a:extLst>
          </p:cNvPr>
          <p:cNvSpPr>
            <a:spLocks noGrp="1"/>
          </p:cNvSpPr>
          <p:nvPr>
            <p:ph type="title"/>
          </p:nvPr>
        </p:nvSpPr>
        <p:spPr/>
        <p:txBody>
          <a:bodyPr/>
          <a:lstStyle/>
          <a:p>
            <a:r>
              <a:rPr lang="nl-NL"/>
              <a:t>Opdracht</a:t>
            </a:r>
          </a:p>
        </p:txBody>
      </p:sp>
      <p:pic>
        <p:nvPicPr>
          <p:cNvPr id="6" name="Tijdelijke aanduiding voor inhoud 5">
            <a:extLst>
              <a:ext uri="{FF2B5EF4-FFF2-40B4-BE49-F238E27FC236}">
                <a16:creationId xmlns:a16="http://schemas.microsoft.com/office/drawing/2014/main" id="{3F5D7ECF-6A74-447B-B800-0F3546F2549F}"/>
              </a:ext>
            </a:extLst>
          </p:cNvPr>
          <p:cNvPicPr>
            <a:picLocks noGrp="1" noChangeAspect="1"/>
          </p:cNvPicPr>
          <p:nvPr>
            <p:ph idx="1"/>
          </p:nvPr>
        </p:nvPicPr>
        <p:blipFill>
          <a:blip r:embed="rId3"/>
          <a:stretch>
            <a:fillRect/>
          </a:stretch>
        </p:blipFill>
        <p:spPr>
          <a:xfrm>
            <a:off x="1873791" y="3419841"/>
            <a:ext cx="10153317" cy="3438159"/>
          </a:xfrm>
          <a:prstGeom prst="rect">
            <a:avLst/>
          </a:prstGeom>
        </p:spPr>
      </p:pic>
      <p:sp>
        <p:nvSpPr>
          <p:cNvPr id="7" name="Tekstvak 6">
            <a:extLst>
              <a:ext uri="{FF2B5EF4-FFF2-40B4-BE49-F238E27FC236}">
                <a16:creationId xmlns:a16="http://schemas.microsoft.com/office/drawing/2014/main" id="{2A1844AF-96BC-4227-9DB6-366DC73DFCDD}"/>
              </a:ext>
            </a:extLst>
          </p:cNvPr>
          <p:cNvSpPr txBox="1"/>
          <p:nvPr/>
        </p:nvSpPr>
        <p:spPr>
          <a:xfrm>
            <a:off x="2696548" y="1169233"/>
            <a:ext cx="8636016" cy="2062103"/>
          </a:xfrm>
          <a:prstGeom prst="rect">
            <a:avLst/>
          </a:prstGeom>
          <a:noFill/>
        </p:spPr>
        <p:txBody>
          <a:bodyPr wrap="square" rtlCol="0">
            <a:spAutoFit/>
          </a:bodyPr>
          <a:lstStyle/>
          <a:p>
            <a:r>
              <a:rPr lang="nl-NL" sz="3200"/>
              <a:t>In onderstaand figuur staan begrippen die samenhangen met rivieren. Zoek de betekenis op van de begrippen die je niet kent. Leer de begrippen en hun onderlinge samenhang</a:t>
            </a:r>
          </a:p>
        </p:txBody>
      </p:sp>
    </p:spTree>
    <p:extLst>
      <p:ext uri="{BB962C8B-B14F-4D97-AF65-F5344CB8AC3E}">
        <p14:creationId xmlns:p14="http://schemas.microsoft.com/office/powerpoint/2010/main" val="120359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1B5A3968-CE2B-4890-B088-97874D6DA280}"/>
              </a:ext>
            </a:extLst>
          </p:cNvPr>
          <p:cNvPicPr>
            <a:picLocks noChangeAspect="1"/>
          </p:cNvPicPr>
          <p:nvPr/>
        </p:nvPicPr>
        <p:blipFill>
          <a:blip r:embed="rId2"/>
          <a:stretch>
            <a:fillRect/>
          </a:stretch>
        </p:blipFill>
        <p:spPr>
          <a:xfrm>
            <a:off x="2053701" y="1196753"/>
            <a:ext cx="9753600" cy="3743325"/>
          </a:xfrm>
          <a:prstGeom prst="rect">
            <a:avLst/>
          </a:prstGeom>
        </p:spPr>
      </p:pic>
    </p:spTree>
    <p:extLst>
      <p:ext uri="{BB962C8B-B14F-4D97-AF65-F5344CB8AC3E}">
        <p14:creationId xmlns:p14="http://schemas.microsoft.com/office/powerpoint/2010/main" val="101644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lstStyle/>
          <a:p>
            <a:r>
              <a:rPr lang="nl-NL" dirty="0"/>
              <a:t>Hoe hoog of laag het water in de Waal staat, hangt ervan af hoeveel water de rivier afvoert. De hoeveelheid water die een rivier afvoert, heet debiet. Debiet wordt gemeten in kubieke meter water per seconde (m</a:t>
            </a:r>
            <a:r>
              <a:rPr lang="nl-NL" baseline="30000" dirty="0"/>
              <a:t>3 </a:t>
            </a:r>
            <a:r>
              <a:rPr lang="nl-NL" dirty="0"/>
              <a:t>/s).</a:t>
            </a:r>
          </a:p>
          <a:p>
            <a:r>
              <a:rPr lang="nl-NL" dirty="0"/>
              <a:t>Bij hoogwater is het debiet groot, bij laagwater is het debiet juist laag. </a:t>
            </a:r>
          </a:p>
          <a:p>
            <a:r>
              <a:rPr lang="nl-NL" dirty="0"/>
              <a:t>Als het debiet het hoogst is, spreekt men van piekafvoer van de rivier.</a:t>
            </a:r>
          </a:p>
        </p:txBody>
      </p:sp>
    </p:spTree>
    <p:extLst>
      <p:ext uri="{BB962C8B-B14F-4D97-AF65-F5344CB8AC3E}">
        <p14:creationId xmlns:p14="http://schemas.microsoft.com/office/powerpoint/2010/main" val="41412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normAutofit/>
          </a:bodyPr>
          <a:lstStyle/>
          <a:p>
            <a:pPr marL="0" indent="0">
              <a:buNone/>
            </a:pPr>
            <a:r>
              <a:rPr lang="nl-NL" dirty="0"/>
              <a:t>De Waal bij Lobith heeft een normale afvoer van 90.000 m</a:t>
            </a:r>
            <a:r>
              <a:rPr lang="nl-NL" baseline="30000" dirty="0"/>
              <a:t>3</a:t>
            </a:r>
            <a:r>
              <a:rPr lang="nl-NL" dirty="0"/>
              <a:t> /kubieke meter water per minuut. Wat is het debiet?</a:t>
            </a:r>
          </a:p>
          <a:p>
            <a:r>
              <a:rPr lang="nl-NL" dirty="0"/>
              <a:t>Het debiet is de afvoer in kubieke meter m</a:t>
            </a:r>
            <a:r>
              <a:rPr lang="nl-NL" baseline="30000" dirty="0"/>
              <a:t>3</a:t>
            </a:r>
            <a:r>
              <a:rPr lang="nl-NL" dirty="0"/>
              <a:t> per seconde. De Waal bij Lobith heeft dus een debiet van 90 000/60 = 1.500 m</a:t>
            </a:r>
            <a:r>
              <a:rPr lang="nl-NL" baseline="30000" dirty="0"/>
              <a:t>3</a:t>
            </a:r>
            <a:r>
              <a:rPr lang="nl-NL" dirty="0"/>
              <a:t> kubieke meter per seconde.</a:t>
            </a:r>
          </a:p>
          <a:p>
            <a:endParaRPr lang="nl-NL" dirty="0"/>
          </a:p>
          <a:p>
            <a:r>
              <a:rPr lang="nl-NL" dirty="0"/>
              <a:t>Check de site wat de huidige afvoer is van verschillende rivieren! </a:t>
            </a:r>
            <a:r>
              <a:rPr lang="nl-NL" dirty="0">
                <a:hlinkClick r:id="rId2"/>
              </a:rPr>
              <a:t>https://waterinfo.rws.nl/#!/kaart/waterafvoer/</a:t>
            </a:r>
            <a:endParaRPr lang="nl-NL" dirty="0"/>
          </a:p>
        </p:txBody>
      </p:sp>
    </p:spTree>
    <p:extLst>
      <p:ext uri="{BB962C8B-B14F-4D97-AF65-F5344CB8AC3E}">
        <p14:creationId xmlns:p14="http://schemas.microsoft.com/office/powerpoint/2010/main" val="41461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2C2A7-A342-4C93-971C-BD639CC0BF61}"/>
              </a:ext>
            </a:extLst>
          </p:cNvPr>
          <p:cNvSpPr>
            <a:spLocks noGrp="1"/>
          </p:cNvSpPr>
          <p:nvPr>
            <p:ph type="title"/>
          </p:nvPr>
        </p:nvSpPr>
        <p:spPr/>
        <p:txBody>
          <a:bodyPr/>
          <a:lstStyle/>
          <a:p>
            <a:r>
              <a:rPr lang="nl-NL" dirty="0"/>
              <a:t>Variatie in debiet </a:t>
            </a:r>
          </a:p>
        </p:txBody>
      </p:sp>
      <p:sp>
        <p:nvSpPr>
          <p:cNvPr id="3" name="Tijdelijke aanduiding voor inhoud 2">
            <a:extLst>
              <a:ext uri="{FF2B5EF4-FFF2-40B4-BE49-F238E27FC236}">
                <a16:creationId xmlns:a16="http://schemas.microsoft.com/office/drawing/2014/main" id="{6E7390C5-DD0B-4764-9D5D-46D0FB380DE7}"/>
              </a:ext>
            </a:extLst>
          </p:cNvPr>
          <p:cNvSpPr>
            <a:spLocks noGrp="1"/>
          </p:cNvSpPr>
          <p:nvPr>
            <p:ph idx="1"/>
          </p:nvPr>
        </p:nvSpPr>
        <p:spPr/>
        <p:txBody>
          <a:bodyPr/>
          <a:lstStyle/>
          <a:p>
            <a:pPr marL="0" indent="0">
              <a:buNone/>
            </a:pPr>
            <a:r>
              <a:rPr lang="nl-NL" dirty="0"/>
              <a:t>Gedurende het jaar varieert het debiet van de rivieren </a:t>
            </a:r>
          </a:p>
          <a:p>
            <a:r>
              <a:rPr lang="nl-NL" dirty="0"/>
              <a:t>’s Winters is hun debiet hoog want van het regenwater dat in het stroomgebied valt, verdampt er weinig voor het de rivieren bereikt.</a:t>
            </a:r>
          </a:p>
          <a:p>
            <a:r>
              <a:rPr lang="nl-NL" dirty="0"/>
              <a:t>In de zomer is hun debiet meestal laag want van het regenwater dat in het stroomgebied valt, verdampt een groot deel voor het de rivieren bereikt.</a:t>
            </a:r>
          </a:p>
        </p:txBody>
      </p:sp>
      <p:pic>
        <p:nvPicPr>
          <p:cNvPr id="4" name="Afbeelding 3">
            <a:extLst>
              <a:ext uri="{FF2B5EF4-FFF2-40B4-BE49-F238E27FC236}">
                <a16:creationId xmlns:a16="http://schemas.microsoft.com/office/drawing/2014/main" id="{440B1151-AE10-4250-9482-5E601C7B3786}"/>
              </a:ext>
            </a:extLst>
          </p:cNvPr>
          <p:cNvPicPr>
            <a:picLocks noChangeAspect="1"/>
          </p:cNvPicPr>
          <p:nvPr/>
        </p:nvPicPr>
        <p:blipFill>
          <a:blip r:embed="rId2"/>
          <a:stretch>
            <a:fillRect/>
          </a:stretch>
        </p:blipFill>
        <p:spPr>
          <a:xfrm>
            <a:off x="4690361" y="4429125"/>
            <a:ext cx="7324725" cy="2428875"/>
          </a:xfrm>
          <a:prstGeom prst="rect">
            <a:avLst/>
          </a:prstGeom>
        </p:spPr>
      </p:pic>
    </p:spTree>
    <p:extLst>
      <p:ext uri="{BB962C8B-B14F-4D97-AF65-F5344CB8AC3E}">
        <p14:creationId xmlns:p14="http://schemas.microsoft.com/office/powerpoint/2010/main" val="2456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6A6BF-1ABF-4B5F-A7D5-EF48F642FF98}"/>
              </a:ext>
            </a:extLst>
          </p:cNvPr>
          <p:cNvSpPr>
            <a:spLocks noGrp="1"/>
          </p:cNvSpPr>
          <p:nvPr>
            <p:ph type="title"/>
          </p:nvPr>
        </p:nvSpPr>
        <p:spPr/>
        <p:txBody>
          <a:bodyPr/>
          <a:lstStyle/>
          <a:p>
            <a:r>
              <a:rPr lang="nl-NL" dirty="0"/>
              <a:t>Regiem</a:t>
            </a:r>
          </a:p>
        </p:txBody>
      </p:sp>
      <p:sp>
        <p:nvSpPr>
          <p:cNvPr id="3" name="Tijdelijke aanduiding voor inhoud 2">
            <a:extLst>
              <a:ext uri="{FF2B5EF4-FFF2-40B4-BE49-F238E27FC236}">
                <a16:creationId xmlns:a16="http://schemas.microsoft.com/office/drawing/2014/main" id="{2F61D871-6596-4190-BD82-9937A8F790A5}"/>
              </a:ext>
            </a:extLst>
          </p:cNvPr>
          <p:cNvSpPr>
            <a:spLocks noGrp="1"/>
          </p:cNvSpPr>
          <p:nvPr>
            <p:ph idx="1"/>
          </p:nvPr>
        </p:nvSpPr>
        <p:spPr/>
        <p:txBody>
          <a:bodyPr/>
          <a:lstStyle/>
          <a:p>
            <a:r>
              <a:rPr lang="nl-NL" dirty="0"/>
              <a:t>Het verschil tussen het hoogste debiet (de piekafvoer) en het laagste debiet in een rivier gedurende het jaar heet het regiem van de rivier.</a:t>
            </a:r>
          </a:p>
        </p:txBody>
      </p:sp>
    </p:spTree>
    <p:extLst>
      <p:ext uri="{BB962C8B-B14F-4D97-AF65-F5344CB8AC3E}">
        <p14:creationId xmlns:p14="http://schemas.microsoft.com/office/powerpoint/2010/main" val="8575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C6B732AF-707C-4E46-80AC-413C3F89E58E}"/>
              </a:ext>
            </a:extLst>
          </p:cNvPr>
          <p:cNvPicPr>
            <a:picLocks noGrp="1" noChangeAspect="1"/>
          </p:cNvPicPr>
          <p:nvPr>
            <p:ph idx="1"/>
          </p:nvPr>
        </p:nvPicPr>
        <p:blipFill rotWithShape="1">
          <a:blip r:embed="rId2"/>
          <a:srcRect l="17929" t="11905" r="24109" b="6288"/>
          <a:stretch/>
        </p:blipFill>
        <p:spPr>
          <a:xfrm>
            <a:off x="3582645" y="-59474"/>
            <a:ext cx="8754256" cy="6946594"/>
          </a:xfrm>
          <a:prstGeom prst="rect">
            <a:avLst/>
          </a:prstGeom>
        </p:spPr>
      </p:pic>
    </p:spTree>
    <p:extLst>
      <p:ext uri="{BB962C8B-B14F-4D97-AF65-F5344CB8AC3E}">
        <p14:creationId xmlns:p14="http://schemas.microsoft.com/office/powerpoint/2010/main" val="1831616466"/>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C85AA-C9CD-4C87-83DC-94FC9D823D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E9B9B1F-62F7-4E4B-B2FF-8C9C2AB18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EDE4D5-9AEE-48CC-AD2E-FEE382A1DF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235</TotalTime>
  <Words>601</Words>
  <Application>Microsoft Office PowerPoint</Application>
  <PresentationFormat>Breedbeeld</PresentationFormat>
  <Paragraphs>57</Paragraphs>
  <Slides>15</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Helicon thema</vt:lpstr>
      <vt:lpstr>De wereld en ik</vt:lpstr>
      <vt:lpstr>Terugblik </vt:lpstr>
      <vt:lpstr>Opdracht</vt:lpstr>
      <vt:lpstr>PowerPoint-presentatie</vt:lpstr>
      <vt:lpstr>Debiet</vt:lpstr>
      <vt:lpstr>Debiet</vt:lpstr>
      <vt:lpstr>Variatie in debiet </vt:lpstr>
      <vt:lpstr>Regiem</vt:lpstr>
      <vt:lpstr>PowerPoint-presentatie</vt:lpstr>
      <vt:lpstr>Vertragingstijd</vt:lpstr>
      <vt:lpstr>Lange of korte vertragingstijd</vt:lpstr>
      <vt:lpstr>Lange of Korte vertragingstijd</vt:lpstr>
      <vt:lpstr>Vragen bij Rivieren</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5</cp:revision>
  <cp:lastPrinted>2017-09-07T09:56:36Z</cp:lastPrinted>
  <dcterms:created xsi:type="dcterms:W3CDTF">2015-02-09T20:38:33Z</dcterms:created>
  <dcterms:modified xsi:type="dcterms:W3CDTF">2020-11-24T09:53:07Z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